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70" r:id="rId10"/>
    <p:sldId id="271" r:id="rId11"/>
    <p:sldId id="274" r:id="rId12"/>
    <p:sldId id="272" r:id="rId13"/>
    <p:sldId id="273" r:id="rId14"/>
    <p:sldId id="268" r:id="rId15"/>
    <p:sldId id="278" r:id="rId16"/>
    <p:sldId id="276" r:id="rId17"/>
    <p:sldId id="277" r:id="rId18"/>
    <p:sldId id="279" r:id="rId19"/>
    <p:sldId id="280" r:id="rId20"/>
    <p:sldId id="281" r:id="rId21"/>
    <p:sldId id="282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83" r:id="rId37"/>
    <p:sldId id="299" r:id="rId38"/>
    <p:sldId id="298" r:id="rId39"/>
    <p:sldId id="300" r:id="rId40"/>
    <p:sldId id="301" r:id="rId41"/>
    <p:sldId id="302" r:id="rId42"/>
    <p:sldId id="303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>
      <p:cViewPr>
        <p:scale>
          <a:sx n="76" d="100"/>
          <a:sy n="76" d="100"/>
        </p:scale>
        <p:origin x="-1206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DCADF-D83E-44FD-A0A3-0D2C15D028B0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0B43-B169-4B64-9905-E9FA0D0EB9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DCADF-D83E-44FD-A0A3-0D2C15D028B0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0B43-B169-4B64-9905-E9FA0D0EB9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DCADF-D83E-44FD-A0A3-0D2C15D028B0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0B43-B169-4B64-9905-E9FA0D0EB9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DCADF-D83E-44FD-A0A3-0D2C15D028B0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0B43-B169-4B64-9905-E9FA0D0EB9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DCADF-D83E-44FD-A0A3-0D2C15D028B0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0B43-B169-4B64-9905-E9FA0D0EB9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DCADF-D83E-44FD-A0A3-0D2C15D028B0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0B43-B169-4B64-9905-E9FA0D0EB9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DCADF-D83E-44FD-A0A3-0D2C15D028B0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0B43-B169-4B64-9905-E9FA0D0EB9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DCADF-D83E-44FD-A0A3-0D2C15D028B0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0B43-B169-4B64-9905-E9FA0D0EB9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DCADF-D83E-44FD-A0A3-0D2C15D028B0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0B43-B169-4B64-9905-E9FA0D0EB9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DCADF-D83E-44FD-A0A3-0D2C15D028B0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0B43-B169-4B64-9905-E9FA0D0EB93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DCADF-D83E-44FD-A0A3-0D2C15D028B0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780B43-B169-4B64-9905-E9FA0D0EB93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C4780B43-B169-4B64-9905-E9FA0D0EB93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93DCADF-D83E-44FD-A0A3-0D2C15D028B0}" type="datetimeFigureOut">
              <a:rPr lang="en-US" smtClean="0"/>
              <a:t>11/12/2014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-76200"/>
            <a:ext cx="8610600" cy="1676400"/>
          </a:xfrm>
        </p:spPr>
        <p:txBody>
          <a:bodyPr/>
          <a:lstStyle/>
          <a:p>
            <a:pPr algn="ctr"/>
            <a:r>
              <a:rPr lang="en-US" sz="4000" dirty="0" smtClean="0"/>
              <a:t>CASIS NDC Denver Pilot 2014</a:t>
            </a:r>
            <a:br>
              <a:rPr lang="en-US" sz="4000" dirty="0" smtClean="0"/>
            </a:br>
            <a:r>
              <a:rPr lang="en-US" sz="4000" dirty="0" smtClean="0"/>
              <a:t>Chatfield’s Green Machine 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971800"/>
            <a:ext cx="6461760" cy="1066800"/>
          </a:xfrm>
        </p:spPr>
        <p:txBody>
          <a:bodyPr/>
          <a:lstStyle/>
          <a:p>
            <a:r>
              <a:rPr lang="en-US" dirty="0" smtClean="0"/>
              <a:t>Chatfield Senior High School’s Intro to Engineering Class</a:t>
            </a:r>
            <a:endParaRPr lang="en-US" dirty="0"/>
          </a:p>
        </p:txBody>
      </p:sp>
      <p:pic>
        <p:nvPicPr>
          <p:cNvPr id="4098" name="Picture 2" descr="C:\Users\Joshua\AppData\Local\Microsoft\Windows\Temporary Internet Files\Content.IE5\0WYAG0C8\20141104_0929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96" y="2057400"/>
            <a:ext cx="7543800" cy="424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52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81000"/>
            <a:ext cx="4114800" cy="701040"/>
          </a:xfrm>
        </p:spPr>
        <p:txBody>
          <a:bodyPr/>
          <a:lstStyle/>
          <a:p>
            <a:r>
              <a:rPr lang="en-US" dirty="0" smtClean="0"/>
              <a:t>Support</a:t>
            </a:r>
            <a:r>
              <a:rPr lang="en-US" dirty="0"/>
              <a:t> </a:t>
            </a:r>
            <a:r>
              <a:rPr lang="en-US" dirty="0" smtClean="0"/>
              <a:t>Rollers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71600"/>
            <a:ext cx="6459217" cy="511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0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Motor Roller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47800"/>
            <a:ext cx="6400444" cy="512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66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Design-Bio Reactor and Lid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01" y="1371600"/>
            <a:ext cx="4667359" cy="29912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276600"/>
            <a:ext cx="432007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4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I</a:t>
            </a:r>
            <a:r>
              <a:rPr lang="en-US" dirty="0" smtClean="0"/>
              <a:t>nner Box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47799"/>
            <a:ext cx="6324600" cy="490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5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Final Assembly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37" y="1600200"/>
            <a:ext cx="6736326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71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72000" cy="5135562"/>
          </a:xfrm>
        </p:spPr>
        <p:txBody>
          <a:bodyPr/>
          <a:lstStyle/>
          <a:p>
            <a:r>
              <a:rPr lang="en-US" dirty="0" err="1" smtClean="0"/>
              <a:t>Chlamydomonas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Software Group</a:t>
            </a:r>
            <a:endParaRPr lang="en-US" dirty="0"/>
          </a:p>
        </p:txBody>
      </p:sp>
      <p:pic>
        <p:nvPicPr>
          <p:cNvPr id="19458" name="Picture 2" descr="C:\Users\Joshua\AppData\Local\Microsoft\Windows\Temporary Internet Files\Content.IE5\0WYAG0C8\20141111_111626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1000"/>
            <a:ext cx="3343275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44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Chlamydomonas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err="1" smtClean="0"/>
              <a:t>Conceptional</a:t>
            </a:r>
            <a:r>
              <a:rPr lang="en-US" dirty="0" smtClean="0"/>
              <a:t> Block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G:\Engineering\CASIS\presentations\CASIS Presentation - Software Content\Conceptual Block - Chlam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5988156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96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Engineering\CASIS\presentations\CASIS Presentation - Software Content\Functional Block - Chlam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78232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Block Diagram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48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Board: System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G:\Engineering\CASIS\presentations\CASIS Presentation - Software Content\Chlamy Storyboards\1-Systems Che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8410"/>
            <a:ext cx="7696200" cy="533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77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Board: Light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G:\Engineering\CASIS\presentations\CASIS Presentation - Software Content\Chlamy Storyboards\2-Light Cy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03817"/>
            <a:ext cx="7675979" cy="532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58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4419600" cy="4297362"/>
          </a:xfrm>
        </p:spPr>
        <p:txBody>
          <a:bodyPr/>
          <a:lstStyle/>
          <a:p>
            <a:pPr algn="ctr"/>
            <a:r>
              <a:rPr lang="en-US" i="1" dirty="0" smtClean="0"/>
              <a:t>Chlamydomonas reinhardtii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Hydrogen Production in Space</a:t>
            </a:r>
            <a:endParaRPr lang="en-US" i="1" dirty="0"/>
          </a:p>
        </p:txBody>
      </p:sp>
      <p:pic>
        <p:nvPicPr>
          <p:cNvPr id="1026" name="Picture 2" descr="C:\Users\Joshua\AppData\Local\Microsoft\Windows\Temporary Internet Files\Content.IE5\EIIH1KFN\20141111_111729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838200"/>
            <a:ext cx="291465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7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Board: Agitation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G:\Engineering\CASIS\presentations\CASIS Presentation - Software Content\Chlamy Storyboards\3-Agitation Cy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7797942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66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Board: Store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G:\Engineering\CASIS\presentations\CASIS Presentation - Software Content\Chlamy Storyboards\4-Store Valu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36921"/>
            <a:ext cx="7772400" cy="539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29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4114800" cy="4602162"/>
          </a:xfrm>
        </p:spPr>
        <p:txBody>
          <a:bodyPr/>
          <a:lstStyle/>
          <a:p>
            <a:pPr algn="ctr"/>
            <a:r>
              <a:rPr lang="en-US" i="1" dirty="0" smtClean="0"/>
              <a:t>Chlorella vulgaris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Lipid Production in Space</a:t>
            </a:r>
            <a:endParaRPr lang="en-US" i="1" dirty="0"/>
          </a:p>
        </p:txBody>
      </p:sp>
      <p:pic>
        <p:nvPicPr>
          <p:cNvPr id="3074" name="Picture 2" descr="C:\Users\Joshua\AppData\Local\Microsoft\Windows\Temporary Internet Files\Content.IE5\EIIH1KFN\20141111_1119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838200"/>
            <a:ext cx="291465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255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Various groups have shown that Chlorella vulgaris responds to nitrate stress by storing lipids within the cell</a:t>
            </a:r>
          </a:p>
          <a:p>
            <a:r>
              <a:rPr lang="en-US" sz="3200" dirty="0" smtClean="0"/>
              <a:t>By limiting the concentration of nitrate within the </a:t>
            </a:r>
            <a:r>
              <a:rPr lang="en-US" sz="3200" dirty="0" err="1" smtClean="0"/>
              <a:t>bioreator</a:t>
            </a:r>
            <a:r>
              <a:rPr lang="en-US" sz="3200" dirty="0" smtClean="0"/>
              <a:t>, the algae begin lipid production</a:t>
            </a:r>
          </a:p>
          <a:p>
            <a:r>
              <a:rPr lang="en-US" sz="3200" dirty="0" smtClean="0"/>
              <a:t>These fats can be harvested an processed into biofuels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122607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4 chambered </a:t>
            </a:r>
            <a:r>
              <a:rPr lang="en-US" sz="3200" dirty="0" err="1" smtClean="0"/>
              <a:t>bioreator</a:t>
            </a:r>
            <a:r>
              <a:rPr lang="en-US" sz="3200" dirty="0" smtClean="0"/>
              <a:t> with varying density of cells to </a:t>
            </a:r>
            <a:r>
              <a:rPr lang="en-US" sz="3200" dirty="0" smtClean="0"/>
              <a:t>study effect of cell density on lipid production</a:t>
            </a:r>
          </a:p>
          <a:p>
            <a:r>
              <a:rPr lang="en-US" sz="3200" dirty="0" smtClean="0"/>
              <a:t>Lights on NESI board shine </a:t>
            </a:r>
            <a:r>
              <a:rPr lang="en-US" sz="3200" dirty="0"/>
              <a:t>through </a:t>
            </a:r>
            <a:r>
              <a:rPr lang="en-US" sz="3200" dirty="0" smtClean="0"/>
              <a:t>each bioreactor to photosensors at the bottom</a:t>
            </a:r>
          </a:p>
          <a:p>
            <a:r>
              <a:rPr lang="en-US" sz="3200" dirty="0" smtClean="0"/>
              <a:t>As lipids are produced, more light will be absorbed by the </a:t>
            </a:r>
            <a:r>
              <a:rPr lang="en-US" sz="3200" dirty="0" smtClean="0"/>
              <a:t>algae</a:t>
            </a:r>
            <a:endParaRPr lang="en-US" sz="3200" dirty="0" smtClean="0"/>
          </a:p>
          <a:p>
            <a:r>
              <a:rPr lang="en-US" sz="3200" dirty="0" smtClean="0"/>
              <a:t>Added absorbance registered by photosensors </a:t>
            </a:r>
          </a:p>
          <a:p>
            <a:r>
              <a:rPr lang="en-US" sz="3200" dirty="0" smtClean="0"/>
              <a:t>Bioreactor designed to keep solution contained with </a:t>
            </a:r>
            <a:r>
              <a:rPr lang="en-US" sz="3200" dirty="0" smtClean="0"/>
              <a:t>a head space ratio of 5:1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7738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Testing bioreactors with varying concentrations of </a:t>
            </a:r>
            <a:r>
              <a:rPr lang="en-US" sz="3200" dirty="0" smtClean="0"/>
              <a:t>nitrate to determine concentration to produce maximum nitrates at the launch + 3 week time frame.</a:t>
            </a:r>
            <a:endParaRPr lang="en-US" sz="3200" dirty="0" smtClean="0"/>
          </a:p>
          <a:p>
            <a:r>
              <a:rPr lang="en-US" sz="3200" dirty="0" smtClean="0"/>
              <a:t>Absorbence tested in spectrometer to determine differences in concentrations of lipids in solution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47304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Inconclusive at this time</a:t>
            </a:r>
          </a:p>
          <a:p>
            <a:r>
              <a:rPr lang="en-US" sz="3200" dirty="0" smtClean="0"/>
              <a:t>Algae does not seem to have stored significant lipid concentrations as determined visually</a:t>
            </a:r>
          </a:p>
          <a:p>
            <a:r>
              <a:rPr lang="en-US" sz="3200" dirty="0" smtClean="0"/>
              <a:t>As lipids accumulate, solution turns a mustard yellow</a:t>
            </a:r>
          </a:p>
          <a:p>
            <a:r>
              <a:rPr lang="en-US" sz="3200" dirty="0" smtClean="0"/>
              <a:t>We have yet to observe this</a:t>
            </a:r>
            <a:endParaRPr lang="en-US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8670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55740"/>
            <a:ext cx="7543800" cy="1524000"/>
          </a:xfrm>
        </p:spPr>
        <p:txBody>
          <a:bodyPr/>
          <a:lstStyle/>
          <a:p>
            <a:r>
              <a:rPr lang="en-US" dirty="0" smtClean="0"/>
              <a:t>Chlorella Hardware</a:t>
            </a:r>
            <a:endParaRPr lang="en-US" dirty="0"/>
          </a:p>
        </p:txBody>
      </p:sp>
      <p:pic>
        <p:nvPicPr>
          <p:cNvPr id="18434" name="Picture 2" descr="C:\Users\Joshua\AppData\Local\Microsoft\Windows\Temporary Internet Files\Content.IE5\BDA6T8HZ\20141111_1133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57400"/>
            <a:ext cx="6781800" cy="381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47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6781800" cy="1600200"/>
          </a:xfrm>
        </p:spPr>
        <p:txBody>
          <a:bodyPr/>
          <a:lstStyle/>
          <a:p>
            <a:r>
              <a:rPr lang="en-US" dirty="0" smtClean="0"/>
              <a:t>Design Overview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5" t="10186" r="11765" b="23150"/>
          <a:stretch/>
        </p:blipFill>
        <p:spPr>
          <a:xfrm>
            <a:off x="1295400" y="1447800"/>
            <a:ext cx="6794500" cy="4892040"/>
          </a:xfrm>
        </p:spPr>
      </p:pic>
    </p:spTree>
    <p:extLst>
      <p:ext uri="{BB962C8B-B14F-4D97-AF65-F5344CB8AC3E}">
        <p14:creationId xmlns:p14="http://schemas.microsoft.com/office/powerpoint/2010/main" val="159667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271"/>
            <a:ext cx="6781800" cy="1600200"/>
          </a:xfrm>
        </p:spPr>
        <p:txBody>
          <a:bodyPr/>
          <a:lstStyle/>
          <a:p>
            <a:r>
              <a:rPr lang="en-US" dirty="0" smtClean="0"/>
              <a:t>General Design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5" t="13316" r="2795" b="16300"/>
          <a:stretch/>
        </p:blipFill>
        <p:spPr>
          <a:xfrm>
            <a:off x="762000" y="1219200"/>
            <a:ext cx="7313140" cy="5105400"/>
          </a:xfrm>
        </p:spPr>
      </p:pic>
    </p:spTree>
    <p:extLst>
      <p:ext uri="{BB962C8B-B14F-4D97-AF65-F5344CB8AC3E}">
        <p14:creationId xmlns:p14="http://schemas.microsoft.com/office/powerpoint/2010/main" val="175317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“Continuous Hydrogen Photoproduction by </a:t>
            </a:r>
            <a:r>
              <a:rPr lang="en-US" sz="3200" i="1" dirty="0" smtClean="0"/>
              <a:t>Chlamydomonas reinhardtii</a:t>
            </a:r>
            <a:r>
              <a:rPr lang="en-US" sz="3200" dirty="0" smtClean="0"/>
              <a:t>”, National Renewable Energy Laboratory</a:t>
            </a:r>
          </a:p>
          <a:p>
            <a:r>
              <a:rPr lang="en-US" sz="3200" dirty="0" smtClean="0"/>
              <a:t>Scientists at NREL demonstrated the ability to generate hydrogen when algae experience stress due to sulfur limitations in growth media </a:t>
            </a:r>
            <a:endParaRPr lang="en-US" sz="320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759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Bioreacto</a:t>
            </a:r>
            <a:r>
              <a:rPr lang="en-US" dirty="0" smtClean="0"/>
              <a:t>r </a:t>
            </a:r>
            <a:r>
              <a:rPr lang="en-US" dirty="0" smtClean="0"/>
              <a:t>Design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8" t="21177" r="10738" b="12939"/>
          <a:stretch/>
        </p:blipFill>
        <p:spPr>
          <a:xfrm>
            <a:off x="762000" y="1371600"/>
            <a:ext cx="7157357" cy="5060758"/>
          </a:xfrm>
        </p:spPr>
      </p:pic>
    </p:spTree>
    <p:extLst>
      <p:ext uri="{BB962C8B-B14F-4D97-AF65-F5344CB8AC3E}">
        <p14:creationId xmlns:p14="http://schemas.microsoft.com/office/powerpoint/2010/main" val="42246489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Support Design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1" t="7059" r="10738" b="22353"/>
          <a:stretch/>
        </p:blipFill>
        <p:spPr>
          <a:xfrm>
            <a:off x="838200" y="1447800"/>
            <a:ext cx="6781800" cy="4844143"/>
          </a:xfrm>
        </p:spPr>
      </p:pic>
    </p:spTree>
    <p:extLst>
      <p:ext uri="{BB962C8B-B14F-4D97-AF65-F5344CB8AC3E}">
        <p14:creationId xmlns:p14="http://schemas.microsoft.com/office/powerpoint/2010/main" val="15840173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Bioreactor Support Design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4" t="7059" r="3699" b="8235"/>
          <a:stretch/>
        </p:blipFill>
        <p:spPr>
          <a:xfrm>
            <a:off x="609600" y="1447800"/>
            <a:ext cx="6908800" cy="4876800"/>
          </a:xfrm>
        </p:spPr>
      </p:pic>
    </p:spTree>
    <p:extLst>
      <p:ext uri="{BB962C8B-B14F-4D97-AF65-F5344CB8AC3E}">
        <p14:creationId xmlns:p14="http://schemas.microsoft.com/office/powerpoint/2010/main" val="26634918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Interior Box Design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9" r="7095" b="5882"/>
          <a:stretch/>
        </p:blipFill>
        <p:spPr>
          <a:xfrm>
            <a:off x="762000" y="1371600"/>
            <a:ext cx="6781800" cy="4920129"/>
          </a:xfrm>
        </p:spPr>
      </p:pic>
    </p:spTree>
    <p:extLst>
      <p:ext uri="{BB962C8B-B14F-4D97-AF65-F5344CB8AC3E}">
        <p14:creationId xmlns:p14="http://schemas.microsoft.com/office/powerpoint/2010/main" val="25337121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 </a:t>
            </a:r>
            <a:r>
              <a:rPr lang="en-US" dirty="0" smtClean="0"/>
              <a:t>Mount Roller </a:t>
            </a:r>
            <a:r>
              <a:rPr lang="en-US" dirty="0" smtClean="0"/>
              <a:t>Design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1" t="4705" r="5270" b="15294"/>
          <a:stretch/>
        </p:blipFill>
        <p:spPr>
          <a:xfrm>
            <a:off x="533400" y="1752600"/>
            <a:ext cx="6629400" cy="4795736"/>
          </a:xfrm>
        </p:spPr>
      </p:pic>
    </p:spTree>
    <p:extLst>
      <p:ext uri="{BB962C8B-B14F-4D97-AF65-F5344CB8AC3E}">
        <p14:creationId xmlns:p14="http://schemas.microsoft.com/office/powerpoint/2010/main" val="3638590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Roller </a:t>
            </a:r>
            <a:r>
              <a:rPr lang="en-US" dirty="0" smtClean="0"/>
              <a:t>Design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2" t="4705" r="7094" b="20000"/>
          <a:stretch/>
        </p:blipFill>
        <p:spPr>
          <a:xfrm>
            <a:off x="714375" y="1371600"/>
            <a:ext cx="6600825" cy="4800600"/>
          </a:xfrm>
        </p:spPr>
      </p:pic>
    </p:spTree>
    <p:extLst>
      <p:ext uri="{BB962C8B-B14F-4D97-AF65-F5344CB8AC3E}">
        <p14:creationId xmlns:p14="http://schemas.microsoft.com/office/powerpoint/2010/main" val="93273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67200" cy="5516562"/>
          </a:xfrm>
        </p:spPr>
        <p:txBody>
          <a:bodyPr/>
          <a:lstStyle/>
          <a:p>
            <a:pPr algn="ctr"/>
            <a:r>
              <a:rPr lang="en-US" dirty="0" smtClean="0"/>
              <a:t>Chlorella Software Group</a:t>
            </a:r>
            <a:endParaRPr lang="en-US" dirty="0"/>
          </a:p>
        </p:txBody>
      </p:sp>
      <p:pic>
        <p:nvPicPr>
          <p:cNvPr id="20482" name="Picture 2" descr="C:\Users\Joshua\AppData\Local\Microsoft\Windows\Temporary Internet Files\Content.IE5\EIIH1KFN\20141111_1132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57200"/>
            <a:ext cx="3338513" cy="593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11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Block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G:\Engineering\CASIS\presentations\CASIS Presentation - Software Content\Conceptual Block - Chlorel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162800" cy="536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88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Block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G:\Engineering\CASIS\presentations\CASIS Presentation - Software Content\Functional Block - Chlorel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72136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04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Board: System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G:\Engineering\CASIS\presentations\CASIS Presentation - Software Content\Chlorella Storyboards\1-Systems Che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7620000" cy="527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90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Elements: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i="1" dirty="0" err="1" smtClean="0"/>
              <a:t>Chlamydomonas</a:t>
            </a:r>
            <a:r>
              <a:rPr lang="en-US" sz="3200" dirty="0" smtClean="0"/>
              <a:t> grown in sulfur rich,    </a:t>
            </a:r>
            <a:r>
              <a:rPr lang="en-US" sz="3200" dirty="0" err="1" smtClean="0"/>
              <a:t>Tris</a:t>
            </a:r>
            <a:r>
              <a:rPr lang="en-US" sz="3200" dirty="0" smtClean="0"/>
              <a:t>-acetate-phosphate </a:t>
            </a:r>
            <a:r>
              <a:rPr lang="en-US" sz="3200" dirty="0"/>
              <a:t>(TAP</a:t>
            </a:r>
            <a:r>
              <a:rPr lang="en-US" sz="3200" dirty="0" smtClean="0"/>
              <a:t>)</a:t>
            </a:r>
          </a:p>
          <a:p>
            <a:r>
              <a:rPr lang="en-US" sz="3200" dirty="0" smtClean="0"/>
              <a:t>Cells are then transferred to sulfur limited media: </a:t>
            </a:r>
            <a:r>
              <a:rPr lang="en-US" sz="3200" dirty="0" err="1" smtClean="0"/>
              <a:t>Tris</a:t>
            </a:r>
            <a:r>
              <a:rPr lang="en-US" sz="3200" dirty="0" smtClean="0"/>
              <a:t>-Acetate-Phosphate minus Sulfur (TAP-S)</a:t>
            </a:r>
          </a:p>
          <a:p>
            <a:r>
              <a:rPr lang="en-US" sz="3200" dirty="0" smtClean="0"/>
              <a:t>Hydrogen </a:t>
            </a:r>
            <a:r>
              <a:rPr lang="en-US" sz="3200" dirty="0" smtClean="0"/>
              <a:t>production by </a:t>
            </a:r>
            <a:r>
              <a:rPr lang="en-US" sz="3200" i="1" dirty="0" err="1" smtClean="0"/>
              <a:t>Chlamydomonas</a:t>
            </a:r>
            <a:r>
              <a:rPr lang="en-US" sz="3200" dirty="0" smtClean="0"/>
              <a:t> </a:t>
            </a:r>
            <a:r>
              <a:rPr lang="en-US" sz="3200" dirty="0" smtClean="0"/>
              <a:t>caused </a:t>
            </a:r>
            <a:r>
              <a:rPr lang="en-US" sz="3200" dirty="0" smtClean="0"/>
              <a:t>by the hydrogenase enzyme evolving hydrogen </a:t>
            </a:r>
            <a:r>
              <a:rPr lang="en-US" sz="3200" dirty="0" smtClean="0"/>
              <a:t>in </a:t>
            </a:r>
            <a:r>
              <a:rPr lang="en-US" sz="3200" dirty="0" smtClean="0"/>
              <a:t>anaerobic </a:t>
            </a:r>
            <a:r>
              <a:rPr lang="en-US" sz="3200" dirty="0" smtClean="0"/>
              <a:t>conditions</a:t>
            </a:r>
          </a:p>
          <a:p>
            <a:r>
              <a:rPr lang="en-US" sz="3200" dirty="0" smtClean="0"/>
              <a:t>Anaerobic environment established by allowing no headspace in bioreactor</a:t>
            </a:r>
            <a:endParaRPr lang="en-US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93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Board: Light Cycle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G:\Engineering\CASIS\presentations\CASIS Presentation - Software Content\Chlorella Storyboards\2-Light Cy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210487"/>
            <a:ext cx="7810500" cy="541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48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Board: Agitation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G:\Engineering\CASIS\presentations\CASIS Presentation - Software Content\Chlorella Storyboards\3-Agitation Cy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97" y="1238252"/>
            <a:ext cx="7752603" cy="537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47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Board: Store Values</a:t>
            </a:r>
            <a:endParaRPr lang="en-US" dirty="0"/>
          </a:p>
        </p:txBody>
      </p:sp>
      <p:pic>
        <p:nvPicPr>
          <p:cNvPr id="17410" name="Picture 2" descr="G:\Engineering\CASIS\presentations\CASIS Presentation - Software Content\Chlorella Storyboards\4-Store Valu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7358621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35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5029200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Four chambered bioreactor with varying concentrations of sulfur to delay onset of hydrogen production</a:t>
            </a:r>
          </a:p>
          <a:p>
            <a:r>
              <a:rPr lang="en-US" sz="3000" dirty="0" smtClean="0"/>
              <a:t>Each chamber connected to central gas collection chamber to allow                            hydrogen to diffuse out of                       solution</a:t>
            </a:r>
          </a:p>
          <a:p>
            <a:r>
              <a:rPr lang="en-US" sz="3000" dirty="0" smtClean="0"/>
              <a:t>Hydrogen detection tape                         used in central location to indicate                         when hydrogen has been                    produced</a:t>
            </a:r>
            <a:r>
              <a:rPr lang="en-US" sz="3200" dirty="0" smtClean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571875"/>
            <a:ext cx="24860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154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</a:t>
            </a:r>
            <a:r>
              <a:rPr lang="en-US" dirty="0" smtClean="0"/>
              <a:t> Experiments: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Magnesium Sulfate: testing varying concentrations of magnesium sulfate in TAP-S to delay </a:t>
            </a:r>
            <a:r>
              <a:rPr lang="en-US" sz="2800" dirty="0" smtClean="0"/>
              <a:t>hydrogen production predictably </a:t>
            </a:r>
            <a:endParaRPr lang="en-US" sz="2800" dirty="0" smtClean="0"/>
          </a:p>
          <a:p>
            <a:r>
              <a:rPr lang="en-US" sz="2800" dirty="0" smtClean="0"/>
              <a:t>Pellet: </a:t>
            </a:r>
            <a:r>
              <a:rPr lang="en-US" sz="2800" dirty="0" smtClean="0"/>
              <a:t>testing the survivability of algae in </a:t>
            </a:r>
            <a:r>
              <a:rPr lang="en-US" sz="2800" dirty="0" smtClean="0"/>
              <a:t>“pellet form</a:t>
            </a:r>
            <a:r>
              <a:rPr lang="en-US" sz="2800" dirty="0" smtClean="0"/>
              <a:t>” (algae centrifuged from TAP and left for certain time)</a:t>
            </a:r>
          </a:p>
          <a:p>
            <a:r>
              <a:rPr lang="en-US" sz="2800" dirty="0" smtClean="0"/>
              <a:t>Effects of cold temperatures on the ability of </a:t>
            </a:r>
            <a:r>
              <a:rPr lang="en-US" sz="2800" i="1" dirty="0" err="1" smtClean="0"/>
              <a:t>Chlamydomonas</a:t>
            </a:r>
            <a:r>
              <a:rPr lang="en-US" sz="2800" dirty="0" smtClean="0"/>
              <a:t> to produce hydrogen</a:t>
            </a:r>
            <a:endParaRPr lang="en-US" sz="2800" dirty="0" smtClean="0"/>
          </a:p>
          <a:p>
            <a:r>
              <a:rPr lang="en-US" sz="2800" dirty="0" smtClean="0"/>
              <a:t>Effects of headspace on hydrogen production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558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Inconclusive </a:t>
            </a:r>
            <a:r>
              <a:rPr lang="en-US" sz="3200" dirty="0" smtClean="0"/>
              <a:t>at this time</a:t>
            </a:r>
          </a:p>
          <a:p>
            <a:r>
              <a:rPr lang="en-US" sz="3200" dirty="0" smtClean="0"/>
              <a:t>We have only generated hydrogen on once occasion</a:t>
            </a:r>
          </a:p>
          <a:p>
            <a:r>
              <a:rPr lang="en-US" sz="3200" dirty="0" smtClean="0"/>
              <a:t>Modifications have yet to produce hydrogen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Algae </a:t>
            </a:r>
            <a:r>
              <a:rPr lang="en-US" sz="3200" dirty="0" smtClean="0"/>
              <a:t>in </a:t>
            </a:r>
            <a:r>
              <a:rPr lang="en-US" sz="3200" dirty="0" smtClean="0"/>
              <a:t>pellet </a:t>
            </a:r>
            <a:r>
              <a:rPr lang="en-US" sz="3200" dirty="0" smtClean="0"/>
              <a:t>form </a:t>
            </a:r>
            <a:r>
              <a:rPr lang="en-US" sz="3200" dirty="0" smtClean="0"/>
              <a:t>has not produced hydrogen</a:t>
            </a:r>
            <a:endParaRPr lang="en-US" sz="3200" dirty="0" smtClean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3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0"/>
            <a:ext cx="7543800" cy="2593975"/>
          </a:xfrm>
        </p:spPr>
        <p:txBody>
          <a:bodyPr/>
          <a:lstStyle/>
          <a:p>
            <a:r>
              <a:rPr lang="en-US" dirty="0" err="1" smtClean="0"/>
              <a:t>Chlamydomonas</a:t>
            </a:r>
            <a:r>
              <a:rPr lang="en-US" dirty="0" smtClean="0"/>
              <a:t> </a:t>
            </a:r>
            <a:r>
              <a:rPr lang="en-US" dirty="0" smtClean="0"/>
              <a:t>Hardware</a:t>
            </a:r>
            <a:endParaRPr lang="en-US" dirty="0"/>
          </a:p>
        </p:txBody>
      </p:sp>
      <p:pic>
        <p:nvPicPr>
          <p:cNvPr id="7170" name="Picture 2" descr="C:\Users\Joshua\AppData\Local\Microsoft\Windows\Temporary Internet Files\Content.IE5\BDA6T8HZ\20141111_1133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57400"/>
            <a:ext cx="2871788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74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Gas Permeable Membrane</a:t>
            </a:r>
          </a:p>
          <a:p>
            <a:pPr algn="l"/>
            <a:r>
              <a:rPr lang="en-US" dirty="0" smtClean="0"/>
              <a:t>Bio Reactor/Box/Rollers-ABS Plastic</a:t>
            </a:r>
          </a:p>
          <a:p>
            <a:pPr algn="l"/>
            <a:r>
              <a:rPr lang="en-US" dirty="0" smtClean="0"/>
              <a:t>Clear Caulking</a:t>
            </a:r>
          </a:p>
          <a:p>
            <a:pPr algn="l"/>
            <a:r>
              <a:rPr lang="en-US" dirty="0" smtClean="0"/>
              <a:t>Motor</a:t>
            </a:r>
          </a:p>
          <a:p>
            <a:pPr algn="l"/>
            <a:r>
              <a:rPr lang="en-US" dirty="0" smtClean="0"/>
              <a:t>Hydrogen Tape</a:t>
            </a:r>
          </a:p>
          <a:p>
            <a:pPr algn="l"/>
            <a:r>
              <a:rPr lang="en-US" dirty="0" smtClean="0"/>
              <a:t>Clear </a:t>
            </a:r>
            <a:r>
              <a:rPr lang="en-US" dirty="0" smtClean="0"/>
              <a:t>Lid-Polycarbonate</a:t>
            </a:r>
          </a:p>
          <a:p>
            <a:pPr algn="l"/>
            <a:r>
              <a:rPr lang="en-US" dirty="0" smtClean="0"/>
              <a:t>Fasteners</a:t>
            </a:r>
          </a:p>
          <a:p>
            <a:pPr marL="114300" indent="0" algn="l">
              <a:buNone/>
            </a:pPr>
            <a:r>
              <a:rPr lang="en-US" dirty="0" smtClean="0"/>
              <a:t> </a:t>
            </a:r>
            <a:endParaRPr lang="en-US" dirty="0" smtClean="0"/>
          </a:p>
          <a:p>
            <a:pPr marL="114300" indent="0" algn="l">
              <a:buNone/>
            </a:pPr>
            <a:endParaRPr lang="en-US" dirty="0" smtClean="0"/>
          </a:p>
          <a:p>
            <a:pPr algn="l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147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199</TotalTime>
  <Words>522</Words>
  <Application>Microsoft Office PowerPoint</Application>
  <PresentationFormat>On-screen Show (4:3)</PresentationFormat>
  <Paragraphs>82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Adjacency</vt:lpstr>
      <vt:lpstr>CASIS NDC Denver Pilot 2014 Chatfield’s Green Machine </vt:lpstr>
      <vt:lpstr>Chlamydomonas reinhardtii: Hydrogen Production in Space</vt:lpstr>
      <vt:lpstr>Research</vt:lpstr>
      <vt:lpstr>Key Elements: </vt:lpstr>
      <vt:lpstr>Our Design</vt:lpstr>
      <vt:lpstr>Current Experiments:</vt:lpstr>
      <vt:lpstr>Results</vt:lpstr>
      <vt:lpstr>Chlamydomonas Hardware</vt:lpstr>
      <vt:lpstr>Materials</vt:lpstr>
      <vt:lpstr>Support Rollers</vt:lpstr>
      <vt:lpstr>Motor Roller</vt:lpstr>
      <vt:lpstr>Design-Bio Reactor and Lid </vt:lpstr>
      <vt:lpstr>Inner Box</vt:lpstr>
      <vt:lpstr>Final Assembly</vt:lpstr>
      <vt:lpstr>Chlamydomonas  Software Group</vt:lpstr>
      <vt:lpstr>Chlamydomonas:  Conceptional Block Diagram</vt:lpstr>
      <vt:lpstr>Functional Block Diagram</vt:lpstr>
      <vt:lpstr>Story Board: System Check</vt:lpstr>
      <vt:lpstr>Story Board: Light Cycle</vt:lpstr>
      <vt:lpstr>Story Board: Agitation Cycle</vt:lpstr>
      <vt:lpstr>Story Board: Store Values</vt:lpstr>
      <vt:lpstr>Chlorella vulgaris: Lipid Production in Space</vt:lpstr>
      <vt:lpstr>Research </vt:lpstr>
      <vt:lpstr>Our Design</vt:lpstr>
      <vt:lpstr>Our Experiments</vt:lpstr>
      <vt:lpstr>Results</vt:lpstr>
      <vt:lpstr>Chlorella Hardware</vt:lpstr>
      <vt:lpstr>Design Overview</vt:lpstr>
      <vt:lpstr>General Design</vt:lpstr>
      <vt:lpstr>Bioreactor Design</vt:lpstr>
      <vt:lpstr>End Support Design</vt:lpstr>
      <vt:lpstr>Bioreactor Support Design</vt:lpstr>
      <vt:lpstr>Interior Box Design</vt:lpstr>
      <vt:lpstr>Motor Mount Roller Design</vt:lpstr>
      <vt:lpstr>General Roller Design</vt:lpstr>
      <vt:lpstr>Chlorella Software Group</vt:lpstr>
      <vt:lpstr>Conceptual Block Diagram</vt:lpstr>
      <vt:lpstr>Functional Block Diagram</vt:lpstr>
      <vt:lpstr>Story Board: System Check</vt:lpstr>
      <vt:lpstr>Story Board: Light Cycle </vt:lpstr>
      <vt:lpstr>Story Board: Agitation Cycle</vt:lpstr>
      <vt:lpstr>Story Board: Store Values</vt:lpstr>
    </vt:vector>
  </TitlesOfParts>
  <Company>Comcast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CASIS National Design Challenge</dc:title>
  <dc:creator>lstanfel</dc:creator>
  <cp:lastModifiedBy>Joshua</cp:lastModifiedBy>
  <cp:revision>48</cp:revision>
  <dcterms:created xsi:type="dcterms:W3CDTF">2014-11-12T01:20:47Z</dcterms:created>
  <dcterms:modified xsi:type="dcterms:W3CDTF">2014-11-13T06:27:24Z</dcterms:modified>
</cp:coreProperties>
</file>