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304" r:id="rId3"/>
    <p:sldId id="257" r:id="rId4"/>
    <p:sldId id="258" r:id="rId5"/>
    <p:sldId id="259" r:id="rId6"/>
    <p:sldId id="260" r:id="rId7"/>
    <p:sldId id="261" r:id="rId8"/>
    <p:sldId id="262" r:id="rId9"/>
    <p:sldId id="269" r:id="rId10"/>
    <p:sldId id="270" r:id="rId11"/>
    <p:sldId id="271" r:id="rId12"/>
    <p:sldId id="274" r:id="rId13"/>
    <p:sldId id="272" r:id="rId14"/>
    <p:sldId id="273" r:id="rId15"/>
    <p:sldId id="268" r:id="rId16"/>
    <p:sldId id="278" r:id="rId17"/>
    <p:sldId id="276" r:id="rId18"/>
    <p:sldId id="277" r:id="rId19"/>
    <p:sldId id="279" r:id="rId20"/>
    <p:sldId id="280" r:id="rId21"/>
    <p:sldId id="281" r:id="rId22"/>
    <p:sldId id="282" r:id="rId23"/>
    <p:sldId id="284" r:id="rId24"/>
    <p:sldId id="285" r:id="rId25"/>
    <p:sldId id="286" r:id="rId26"/>
    <p:sldId id="287" r:id="rId27"/>
    <p:sldId id="288" r:id="rId28"/>
    <p:sldId id="289" r:id="rId29"/>
    <p:sldId id="306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83" r:id="rId39"/>
    <p:sldId id="299" r:id="rId40"/>
    <p:sldId id="298" r:id="rId41"/>
    <p:sldId id="300" r:id="rId42"/>
    <p:sldId id="301" r:id="rId43"/>
    <p:sldId id="302" r:id="rId44"/>
    <p:sldId id="303" r:id="rId45"/>
    <p:sldId id="307" r:id="rId46"/>
    <p:sldId id="305" r:id="rId47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CADF-D83E-44FD-A0A3-0D2C15D028B0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0B43-B169-4B64-9905-E9FA0D0EB9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CADF-D83E-44FD-A0A3-0D2C15D028B0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0B43-B169-4B64-9905-E9FA0D0EB9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CADF-D83E-44FD-A0A3-0D2C15D028B0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0B43-B169-4B64-9905-E9FA0D0EB9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CADF-D83E-44FD-A0A3-0D2C15D028B0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0B43-B169-4B64-9905-E9FA0D0EB9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CADF-D83E-44FD-A0A3-0D2C15D028B0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0B43-B169-4B64-9905-E9FA0D0EB9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CADF-D83E-44FD-A0A3-0D2C15D028B0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0B43-B169-4B64-9905-E9FA0D0EB9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CADF-D83E-44FD-A0A3-0D2C15D028B0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0B43-B169-4B64-9905-E9FA0D0EB9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CADF-D83E-44FD-A0A3-0D2C15D028B0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0B43-B169-4B64-9905-E9FA0D0EB9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CADF-D83E-44FD-A0A3-0D2C15D028B0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0B43-B169-4B64-9905-E9FA0D0EB9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CADF-D83E-44FD-A0A3-0D2C15D028B0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0B43-B169-4B64-9905-E9FA0D0EB93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CADF-D83E-44FD-A0A3-0D2C15D028B0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780B43-B169-4B64-9905-E9FA0D0EB93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4780B43-B169-4B64-9905-E9FA0D0EB93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93DCADF-D83E-44FD-A0A3-0D2C15D028B0}" type="datetimeFigureOut">
              <a:rPr lang="en-US" smtClean="0"/>
              <a:t>11/18/2014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-76200"/>
            <a:ext cx="8610600" cy="1676400"/>
          </a:xfrm>
        </p:spPr>
        <p:txBody>
          <a:bodyPr/>
          <a:lstStyle/>
          <a:p>
            <a:pPr algn="ctr"/>
            <a:r>
              <a:rPr lang="en-US" sz="4000" dirty="0" smtClean="0"/>
              <a:t>CASIS NDC Denver Pilot 2014</a:t>
            </a:r>
            <a:br>
              <a:rPr lang="en-US" sz="4000" dirty="0" smtClean="0"/>
            </a:br>
            <a:r>
              <a:rPr lang="en-US" sz="4000" dirty="0" smtClean="0"/>
              <a:t>Chatfield’s Green Machine 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597068"/>
            <a:ext cx="6461760" cy="2590800"/>
          </a:xfrm>
        </p:spPr>
        <p:txBody>
          <a:bodyPr>
            <a:normAutofit/>
          </a:bodyPr>
          <a:lstStyle/>
          <a:p>
            <a:r>
              <a:rPr lang="en-US" dirty="0" smtClean="0"/>
              <a:t>Chatfield Senior High School’s Intro to Engineering Class</a:t>
            </a:r>
          </a:p>
          <a:p>
            <a:r>
              <a:rPr lang="en-US" dirty="0" smtClean="0"/>
              <a:t>Joel </a:t>
            </a:r>
            <a:r>
              <a:rPr lang="en-US" dirty="0" err="1" smtClean="0"/>
              <a:t>Bertelsen</a:t>
            </a:r>
            <a:r>
              <a:rPr lang="en-US" dirty="0" smtClean="0"/>
              <a:t> – Lead Educator</a:t>
            </a:r>
          </a:p>
          <a:p>
            <a:r>
              <a:rPr lang="en-US" dirty="0"/>
              <a:t>Trevor </a:t>
            </a:r>
            <a:r>
              <a:rPr lang="en-US" dirty="0" err="1"/>
              <a:t>Schrepel</a:t>
            </a:r>
            <a:r>
              <a:rPr lang="en-US" dirty="0"/>
              <a:t> – Chlorella Hardware</a:t>
            </a:r>
          </a:p>
          <a:p>
            <a:r>
              <a:rPr lang="en-US" dirty="0" smtClean="0"/>
              <a:t>Tyler </a:t>
            </a:r>
            <a:r>
              <a:rPr lang="en-US" dirty="0"/>
              <a:t>Gilchrist – </a:t>
            </a:r>
            <a:r>
              <a:rPr lang="en-US" dirty="0" err="1"/>
              <a:t>Chlamydomonas</a:t>
            </a:r>
            <a:r>
              <a:rPr lang="en-US" dirty="0"/>
              <a:t> Hardware</a:t>
            </a:r>
          </a:p>
          <a:p>
            <a:r>
              <a:rPr lang="en-US" dirty="0" smtClean="0"/>
              <a:t>Cory </a:t>
            </a:r>
            <a:r>
              <a:rPr lang="en-US" dirty="0" err="1" smtClean="0"/>
              <a:t>Baxes</a:t>
            </a:r>
            <a:r>
              <a:rPr lang="en-US" dirty="0" smtClean="0"/>
              <a:t> – Software</a:t>
            </a:r>
          </a:p>
          <a:p>
            <a:r>
              <a:rPr lang="en-US" dirty="0" smtClean="0"/>
              <a:t>Tim Stroup – Software</a:t>
            </a:r>
          </a:p>
          <a:p>
            <a:r>
              <a:rPr lang="en-US" dirty="0" smtClean="0"/>
              <a:t>Paul </a:t>
            </a:r>
            <a:r>
              <a:rPr lang="en-US" dirty="0" err="1" smtClean="0"/>
              <a:t>Stanfel</a:t>
            </a:r>
            <a:r>
              <a:rPr lang="en-US" dirty="0" smtClean="0"/>
              <a:t> - Science	</a:t>
            </a:r>
            <a:endParaRPr lang="en-US" dirty="0"/>
          </a:p>
        </p:txBody>
      </p:sp>
      <p:pic>
        <p:nvPicPr>
          <p:cNvPr id="4098" name="Picture 2" descr="C:\Users\Joshua\AppData\Local\Microsoft\Windows\Temporary Internet Files\Content.IE5\0WYAG0C8\20141104_0929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175031"/>
            <a:ext cx="5207696" cy="347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52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Gas Permeable Membrane</a:t>
            </a:r>
          </a:p>
          <a:p>
            <a:pPr algn="l"/>
            <a:r>
              <a:rPr lang="en-US" dirty="0" smtClean="0"/>
              <a:t>Bio Reactor/Box/Rollers-ABS Plastic</a:t>
            </a:r>
          </a:p>
          <a:p>
            <a:r>
              <a:rPr lang="en-US" dirty="0"/>
              <a:t>Gasket to seal bioreactor</a:t>
            </a:r>
          </a:p>
          <a:p>
            <a:pPr algn="l"/>
            <a:r>
              <a:rPr lang="en-US" dirty="0" smtClean="0"/>
              <a:t>Motor</a:t>
            </a:r>
          </a:p>
          <a:p>
            <a:pPr algn="l"/>
            <a:r>
              <a:rPr lang="en-US" dirty="0" smtClean="0"/>
              <a:t>Hydrogen Tape</a:t>
            </a:r>
          </a:p>
          <a:p>
            <a:pPr algn="l"/>
            <a:r>
              <a:rPr lang="en-US" dirty="0" smtClean="0"/>
              <a:t>Clear Lid-Polycarbonate</a:t>
            </a:r>
          </a:p>
          <a:p>
            <a:pPr algn="l"/>
            <a:r>
              <a:rPr lang="en-US" dirty="0" smtClean="0"/>
              <a:t>Fasteners</a:t>
            </a:r>
          </a:p>
          <a:p>
            <a:pPr marL="114300" indent="0" algn="l">
              <a:buNone/>
            </a:pPr>
            <a:r>
              <a:rPr lang="en-US" dirty="0" smtClean="0"/>
              <a:t> </a:t>
            </a:r>
          </a:p>
          <a:p>
            <a:pPr marL="114300" indent="0" algn="l">
              <a:buNone/>
            </a:pPr>
            <a:endParaRPr lang="en-US" dirty="0" smtClean="0"/>
          </a:p>
          <a:p>
            <a:pPr algn="l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147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81000"/>
            <a:ext cx="4114800" cy="701040"/>
          </a:xfrm>
        </p:spPr>
        <p:txBody>
          <a:bodyPr/>
          <a:lstStyle/>
          <a:p>
            <a:r>
              <a:rPr lang="en-US" dirty="0" smtClean="0"/>
              <a:t>Support</a:t>
            </a:r>
            <a:r>
              <a:rPr lang="en-US" dirty="0"/>
              <a:t> </a:t>
            </a:r>
            <a:r>
              <a:rPr lang="en-US" dirty="0" smtClean="0"/>
              <a:t>Rollers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71600"/>
            <a:ext cx="6459217" cy="511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0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Motor Roller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47800"/>
            <a:ext cx="6400444" cy="512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6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Design-Bio Reactor and Lid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01" y="1371600"/>
            <a:ext cx="4667359" cy="29912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276600"/>
            <a:ext cx="432007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4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I</a:t>
            </a:r>
            <a:r>
              <a:rPr lang="en-US" dirty="0" smtClean="0"/>
              <a:t>nner Box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47799"/>
            <a:ext cx="6324600" cy="490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5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Final Assembly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37" y="1600200"/>
            <a:ext cx="6736326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1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2000" cy="5135562"/>
          </a:xfrm>
        </p:spPr>
        <p:txBody>
          <a:bodyPr/>
          <a:lstStyle/>
          <a:p>
            <a:r>
              <a:rPr lang="en-US" dirty="0" err="1" smtClean="0"/>
              <a:t>Chlamydomonas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Software Group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Cory </a:t>
            </a:r>
            <a:r>
              <a:rPr lang="en-US" dirty="0" err="1" smtClean="0"/>
              <a:t>Baxes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Tim Stroup</a:t>
            </a:r>
            <a:endParaRPr lang="en-US" dirty="0"/>
          </a:p>
        </p:txBody>
      </p:sp>
      <p:pic>
        <p:nvPicPr>
          <p:cNvPr id="19458" name="Picture 2" descr="C:\Users\Joshua\AppData\Local\Microsoft\Windows\Temporary Internet Files\Content.IE5\0WYAG0C8\20141111_111626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1000"/>
            <a:ext cx="3343275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44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Chlamydomonas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err="1" smtClean="0"/>
              <a:t>Conceptional</a:t>
            </a:r>
            <a:r>
              <a:rPr lang="en-US" dirty="0" smtClean="0"/>
              <a:t> Block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G:\Engineering\CASIS\presentations\CASIS Presentation - Software Content\Conceptual Block - Chlam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5988156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96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Engineering\CASIS\presentations\CASIS Presentation - Software Content\Functional Block - Chlam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78232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Block Diagram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48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Board: System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G:\Engineering\CASIS\presentations\CASIS Presentation - Software Content\Chlamy Storyboards\1-Systems Che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8410"/>
            <a:ext cx="7696200" cy="533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77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Two Experiments for the price of one!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4300" indent="0" algn="ctr">
              <a:buNone/>
            </a:pPr>
            <a:r>
              <a:rPr lang="en-US" sz="2800" u="sng" dirty="0" smtClean="0"/>
              <a:t>The effect of microgravity on the ability of algae to produce biofuels in space</a:t>
            </a:r>
          </a:p>
          <a:p>
            <a:pPr marL="114300" indent="0">
              <a:buNone/>
            </a:pPr>
            <a:endParaRPr lang="en-US" sz="2800" dirty="0" smtClean="0"/>
          </a:p>
          <a:p>
            <a:r>
              <a:rPr lang="en-US" sz="2800" dirty="0" smtClean="0"/>
              <a:t>We are currently working two science pathways</a:t>
            </a:r>
          </a:p>
          <a:p>
            <a:r>
              <a:rPr lang="en-US" sz="2800" i="1" dirty="0" err="1" smtClean="0"/>
              <a:t>Chlamydomonas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reinhardtii</a:t>
            </a:r>
            <a:endParaRPr lang="en-US" sz="2800" i="1" dirty="0" smtClean="0"/>
          </a:p>
          <a:p>
            <a:pPr lvl="1"/>
            <a:r>
              <a:rPr lang="en-US" sz="2800" dirty="0" smtClean="0"/>
              <a:t>Produces hydrogen when under sulfur stress</a:t>
            </a:r>
          </a:p>
          <a:p>
            <a:r>
              <a:rPr lang="en-US" sz="2800" i="1" dirty="0" smtClean="0"/>
              <a:t>Chlorella vulgaris</a:t>
            </a:r>
          </a:p>
          <a:p>
            <a:pPr lvl="1"/>
            <a:r>
              <a:rPr lang="en-US" sz="2600" dirty="0" smtClean="0"/>
              <a:t>Cells store lipids when under nitrate stress</a:t>
            </a:r>
          </a:p>
          <a:p>
            <a:r>
              <a:rPr lang="en-US" sz="2800" dirty="0" smtClean="0"/>
              <a:t>The two experimental designs are quite similar with many common elements, allowing us to utilize lessons learned from both experiments to guide our final design.</a:t>
            </a:r>
          </a:p>
          <a:p>
            <a:pPr marL="411480" lvl="1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78188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Board: Light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G:\Engineering\CASIS\presentations\CASIS Presentation - Software Content\Chlamy Storyboards\2-Light 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03817"/>
            <a:ext cx="7675979" cy="532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58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Board: Agitation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G:\Engineering\CASIS\presentations\CASIS Presentation - Software Content\Chlamy Storyboards\3-Agitation 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7797942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66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Board: Store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G:\Engineering\CASIS\presentations\CASIS Presentation - Software Content\Chlamy Storyboards\4-Store Valu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36921"/>
            <a:ext cx="7772400" cy="539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29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4114800" cy="4602162"/>
          </a:xfrm>
        </p:spPr>
        <p:txBody>
          <a:bodyPr/>
          <a:lstStyle/>
          <a:p>
            <a:pPr algn="ctr"/>
            <a:r>
              <a:rPr lang="en-US" i="1" dirty="0" smtClean="0"/>
              <a:t>Chlorella vulgaris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sz="3600" dirty="0" smtClean="0"/>
              <a:t>Lipid Production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Paul </a:t>
            </a:r>
            <a:r>
              <a:rPr lang="en-US" sz="3600" dirty="0" err="1" smtClean="0"/>
              <a:t>Stanfel</a:t>
            </a:r>
            <a:endParaRPr lang="en-US" sz="3600" i="1" dirty="0"/>
          </a:p>
        </p:txBody>
      </p:sp>
      <p:pic>
        <p:nvPicPr>
          <p:cNvPr id="3074" name="Picture 2" descr="C:\Users\Joshua\AppData\Local\Microsoft\Windows\Temporary Internet Files\Content.IE5\EIIH1KFN\20141111_1119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38200"/>
            <a:ext cx="291465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2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Various groups have shown that Chlorella vulgaris responds to nitrate stress by storing lipids within the cell</a:t>
            </a:r>
          </a:p>
          <a:p>
            <a:r>
              <a:rPr lang="en-US" sz="3200" dirty="0" smtClean="0"/>
              <a:t>By limiting the concentration of nitrate within the bioreactor, we can adjust the onset of lipid production</a:t>
            </a:r>
          </a:p>
          <a:p>
            <a:r>
              <a:rPr lang="en-US" sz="3200" dirty="0" smtClean="0"/>
              <a:t>These fats can be harvested and processed into biofuels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1226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4 chambered bioreactor with varying density of cells or nitrate to study effect of cell/nitrate density on lipid production</a:t>
            </a:r>
          </a:p>
          <a:p>
            <a:r>
              <a:rPr lang="en-US" sz="3200" dirty="0" smtClean="0"/>
              <a:t>Lights on NESI board shine </a:t>
            </a:r>
            <a:r>
              <a:rPr lang="en-US" sz="3200" dirty="0"/>
              <a:t>through </a:t>
            </a:r>
            <a:r>
              <a:rPr lang="en-US" sz="3200" dirty="0" smtClean="0"/>
              <a:t>each bioreactor to photosensors at the bottom</a:t>
            </a:r>
          </a:p>
          <a:p>
            <a:r>
              <a:rPr lang="en-US" sz="3200" dirty="0" smtClean="0"/>
              <a:t>As lipids are produced, more light will be absorbed by the algae</a:t>
            </a:r>
          </a:p>
          <a:p>
            <a:r>
              <a:rPr lang="en-US" sz="3200" dirty="0" smtClean="0"/>
              <a:t>Added absorbance registered by photosensors </a:t>
            </a:r>
          </a:p>
          <a:p>
            <a:r>
              <a:rPr lang="en-US" sz="3200" dirty="0" smtClean="0"/>
              <a:t>Bioreactor designed to keep solution contained with a head-space ratio of </a:t>
            </a:r>
            <a:r>
              <a:rPr lang="en-US" sz="3200" dirty="0"/>
              <a:t>4</a:t>
            </a:r>
            <a:r>
              <a:rPr lang="en-US" sz="3200" dirty="0" smtClean="0"/>
              <a:t>:1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77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Testing bioreactors with varying concentrations of nitrate to determine concentration to produce maximum nitrates at the launch + 3 week time frame.</a:t>
            </a:r>
          </a:p>
          <a:p>
            <a:r>
              <a:rPr lang="en-US" sz="3200" dirty="0" smtClean="0"/>
              <a:t>Absorbence tested in spectrometer to determine differences in concentrations of lipids in solution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473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Inconclusive at this time</a:t>
            </a:r>
          </a:p>
          <a:p>
            <a:r>
              <a:rPr lang="en-US" sz="3200" dirty="0" smtClean="0"/>
              <a:t>Algae does not seem to have stored significant lipid concentrations at this time</a:t>
            </a:r>
          </a:p>
          <a:p>
            <a:r>
              <a:rPr lang="en-US" sz="3200" dirty="0" smtClean="0"/>
              <a:t>As lipids accumulate, solution turns a mustard yellow – we plan to observe this using our onboard camera</a:t>
            </a:r>
          </a:p>
          <a:p>
            <a:r>
              <a:rPr lang="en-US" sz="3200" dirty="0" smtClean="0"/>
              <a:t>We have yet to observe a significant change in our solutions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86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55740"/>
            <a:ext cx="7543800" cy="1524000"/>
          </a:xfrm>
        </p:spPr>
        <p:txBody>
          <a:bodyPr/>
          <a:lstStyle/>
          <a:p>
            <a:r>
              <a:rPr lang="en-US" sz="4600" dirty="0" smtClean="0"/>
              <a:t>Chlorella Hardware</a:t>
            </a:r>
            <a:br>
              <a:rPr lang="en-US" sz="4600" dirty="0" smtClean="0"/>
            </a:br>
            <a:r>
              <a:rPr lang="en-US" sz="3600" dirty="0" smtClean="0"/>
              <a:t>Trevor </a:t>
            </a:r>
            <a:r>
              <a:rPr lang="en-US" sz="3600" dirty="0" err="1" smtClean="0"/>
              <a:t>Schrepel</a:t>
            </a:r>
            <a:endParaRPr lang="en-US" sz="3600" dirty="0"/>
          </a:p>
        </p:txBody>
      </p:sp>
      <p:pic>
        <p:nvPicPr>
          <p:cNvPr id="18434" name="Picture 2" descr="C:\Users\Joshua\AppData\Local\Microsoft\Windows\Temporary Internet Files\Content.IE5\BDA6T8HZ\20141111_1133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6781800" cy="381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47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Gas Permeable Membrane</a:t>
            </a:r>
          </a:p>
          <a:p>
            <a:r>
              <a:rPr lang="en-US" dirty="0" smtClean="0"/>
              <a:t>Bioreactor/Box/Rollers all printed in ABS Plastic</a:t>
            </a:r>
          </a:p>
          <a:p>
            <a:r>
              <a:rPr lang="en-US" dirty="0" smtClean="0"/>
              <a:t>O-rings to spin reactor</a:t>
            </a:r>
          </a:p>
          <a:p>
            <a:r>
              <a:rPr lang="en-US" dirty="0" smtClean="0"/>
              <a:t>Sealed flanged bearings</a:t>
            </a:r>
            <a:endParaRPr lang="en-US" dirty="0"/>
          </a:p>
          <a:p>
            <a:r>
              <a:rPr lang="en-US" dirty="0" smtClean="0"/>
              <a:t>Gasket to seal bioreactor</a:t>
            </a:r>
            <a:endParaRPr lang="en-US" dirty="0"/>
          </a:p>
          <a:p>
            <a:r>
              <a:rPr lang="en-US" dirty="0" smtClean="0"/>
              <a:t>Motor</a:t>
            </a:r>
            <a:endParaRPr lang="en-US" dirty="0"/>
          </a:p>
          <a:p>
            <a:r>
              <a:rPr lang="en-US" dirty="0" err="1" smtClean="0"/>
              <a:t>Photosensors</a:t>
            </a:r>
            <a:r>
              <a:rPr lang="en-US" dirty="0" smtClean="0"/>
              <a:t> with white LEDs </a:t>
            </a:r>
            <a:endParaRPr lang="en-US" dirty="0"/>
          </a:p>
          <a:p>
            <a:r>
              <a:rPr lang="en-US" dirty="0"/>
              <a:t>Clear Lid-Polycarbonate</a:t>
            </a:r>
          </a:p>
          <a:p>
            <a:r>
              <a:rPr lang="en-US" dirty="0"/>
              <a:t>Fasteners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44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4419600" cy="4297362"/>
          </a:xfrm>
        </p:spPr>
        <p:txBody>
          <a:bodyPr/>
          <a:lstStyle/>
          <a:p>
            <a:pPr algn="ctr"/>
            <a:r>
              <a:rPr lang="en-US" i="1" dirty="0" smtClean="0"/>
              <a:t>Chlamydomonas reinhardtii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sz="3600" dirty="0" smtClean="0"/>
              <a:t>Hydrogen Production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Paul </a:t>
            </a:r>
            <a:r>
              <a:rPr lang="en-US" sz="3600" dirty="0" err="1" smtClean="0"/>
              <a:t>Stanfel</a:t>
            </a:r>
            <a:endParaRPr lang="en-US" sz="3600" i="1" dirty="0"/>
          </a:p>
        </p:txBody>
      </p:sp>
      <p:pic>
        <p:nvPicPr>
          <p:cNvPr id="1026" name="Picture 2" descr="C:\Users\Joshua\AppData\Local\Microsoft\Windows\Temporary Internet Files\Content.IE5\EIIH1KFN\20141111_111729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838200"/>
            <a:ext cx="291465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7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6781800" cy="1600200"/>
          </a:xfrm>
        </p:spPr>
        <p:txBody>
          <a:bodyPr/>
          <a:lstStyle/>
          <a:p>
            <a:r>
              <a:rPr lang="en-US" dirty="0" smtClean="0"/>
              <a:t>Design Overview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5" t="10186" r="11765" b="23150"/>
          <a:stretch/>
        </p:blipFill>
        <p:spPr>
          <a:xfrm>
            <a:off x="1295400" y="1447800"/>
            <a:ext cx="6794500" cy="4892040"/>
          </a:xfrm>
        </p:spPr>
      </p:pic>
    </p:spTree>
    <p:extLst>
      <p:ext uri="{BB962C8B-B14F-4D97-AF65-F5344CB8AC3E}">
        <p14:creationId xmlns:p14="http://schemas.microsoft.com/office/powerpoint/2010/main" val="159667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271"/>
            <a:ext cx="6781800" cy="1600200"/>
          </a:xfrm>
        </p:spPr>
        <p:txBody>
          <a:bodyPr/>
          <a:lstStyle/>
          <a:p>
            <a:r>
              <a:rPr lang="en-US" dirty="0" smtClean="0"/>
              <a:t>General Design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5" t="13316" r="2795" b="16300"/>
          <a:stretch/>
        </p:blipFill>
        <p:spPr>
          <a:xfrm>
            <a:off x="762000" y="1219200"/>
            <a:ext cx="7313140" cy="5105400"/>
          </a:xfrm>
        </p:spPr>
      </p:pic>
    </p:spTree>
    <p:extLst>
      <p:ext uri="{BB962C8B-B14F-4D97-AF65-F5344CB8AC3E}">
        <p14:creationId xmlns:p14="http://schemas.microsoft.com/office/powerpoint/2010/main" val="175317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 Design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8" t="21177" r="10738" b="12939"/>
          <a:stretch/>
        </p:blipFill>
        <p:spPr>
          <a:xfrm>
            <a:off x="838200" y="1371600"/>
            <a:ext cx="7157357" cy="5060758"/>
          </a:xfrm>
        </p:spPr>
      </p:pic>
    </p:spTree>
    <p:extLst>
      <p:ext uri="{BB962C8B-B14F-4D97-AF65-F5344CB8AC3E}">
        <p14:creationId xmlns:p14="http://schemas.microsoft.com/office/powerpoint/2010/main" val="422464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Support Design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1" t="7059" r="10738" b="22353"/>
          <a:stretch/>
        </p:blipFill>
        <p:spPr>
          <a:xfrm>
            <a:off x="838200" y="1447800"/>
            <a:ext cx="6781800" cy="4844143"/>
          </a:xfrm>
        </p:spPr>
      </p:pic>
    </p:spTree>
    <p:extLst>
      <p:ext uri="{BB962C8B-B14F-4D97-AF65-F5344CB8AC3E}">
        <p14:creationId xmlns:p14="http://schemas.microsoft.com/office/powerpoint/2010/main" val="158401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 Support Design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" t="7059" r="3699" b="8235"/>
          <a:stretch/>
        </p:blipFill>
        <p:spPr>
          <a:xfrm>
            <a:off x="609600" y="1447800"/>
            <a:ext cx="6908800" cy="4876800"/>
          </a:xfrm>
        </p:spPr>
      </p:pic>
    </p:spTree>
    <p:extLst>
      <p:ext uri="{BB962C8B-B14F-4D97-AF65-F5344CB8AC3E}">
        <p14:creationId xmlns:p14="http://schemas.microsoft.com/office/powerpoint/2010/main" val="266349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Interior Box Design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9" r="7095" b="5882"/>
          <a:stretch/>
        </p:blipFill>
        <p:spPr>
          <a:xfrm>
            <a:off x="762000" y="1371600"/>
            <a:ext cx="6781800" cy="4920129"/>
          </a:xfrm>
        </p:spPr>
      </p:pic>
    </p:spTree>
    <p:extLst>
      <p:ext uri="{BB962C8B-B14F-4D97-AF65-F5344CB8AC3E}">
        <p14:creationId xmlns:p14="http://schemas.microsoft.com/office/powerpoint/2010/main" val="253371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Motor Mount Roller Design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1" t="4705" r="5270" b="15294"/>
          <a:stretch/>
        </p:blipFill>
        <p:spPr>
          <a:xfrm>
            <a:off x="533400" y="1752600"/>
            <a:ext cx="6629400" cy="4795736"/>
          </a:xfrm>
        </p:spPr>
      </p:pic>
    </p:spTree>
    <p:extLst>
      <p:ext uri="{BB962C8B-B14F-4D97-AF65-F5344CB8AC3E}">
        <p14:creationId xmlns:p14="http://schemas.microsoft.com/office/powerpoint/2010/main" val="36385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Roller Design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2" t="4705" r="7094" b="20000"/>
          <a:stretch/>
        </p:blipFill>
        <p:spPr>
          <a:xfrm>
            <a:off x="714375" y="1371600"/>
            <a:ext cx="6600825" cy="4800600"/>
          </a:xfrm>
        </p:spPr>
      </p:pic>
    </p:spTree>
    <p:extLst>
      <p:ext uri="{BB962C8B-B14F-4D97-AF65-F5344CB8AC3E}">
        <p14:creationId xmlns:p14="http://schemas.microsoft.com/office/powerpoint/2010/main" val="93273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67200" cy="5516562"/>
          </a:xfrm>
        </p:spPr>
        <p:txBody>
          <a:bodyPr/>
          <a:lstStyle/>
          <a:p>
            <a:pPr algn="ctr"/>
            <a:r>
              <a:rPr lang="en-US" dirty="0" smtClean="0"/>
              <a:t>Chlorella Software Group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Cory </a:t>
            </a:r>
            <a:r>
              <a:rPr lang="en-US" dirty="0" err="1" smtClean="0"/>
              <a:t>Baxes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Tim Stroup</a:t>
            </a:r>
            <a:endParaRPr lang="en-US" dirty="0"/>
          </a:p>
        </p:txBody>
      </p:sp>
      <p:pic>
        <p:nvPicPr>
          <p:cNvPr id="20482" name="Picture 2" descr="C:\Users\Joshua\AppData\Local\Microsoft\Windows\Temporary Internet Files\Content.IE5\EIIH1KFN\20141111_1132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57200"/>
            <a:ext cx="3338513" cy="593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11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Block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G:\Engineering\CASIS\presentations\CASIS Presentation - Software Content\Conceptual Block - Chlorel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162800" cy="536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88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“Continuous Hydrogen Photoproduction by </a:t>
            </a:r>
            <a:r>
              <a:rPr lang="en-US" sz="3200" i="1" dirty="0" smtClean="0"/>
              <a:t>Chlamydomonas reinhardtii</a:t>
            </a:r>
            <a:r>
              <a:rPr lang="en-US" sz="3200" dirty="0" smtClean="0"/>
              <a:t>”, National Renewable Energy Laboratory</a:t>
            </a:r>
          </a:p>
          <a:p>
            <a:r>
              <a:rPr lang="en-US" sz="3200" dirty="0" smtClean="0"/>
              <a:t>Scientists at NREL demonstrated the ability to generate hydrogen when algae experience stress due to sulfur limitations in growth media</a:t>
            </a:r>
          </a:p>
          <a:p>
            <a:r>
              <a:rPr lang="en-US" sz="3200" dirty="0" smtClean="0"/>
              <a:t>We found a few groups working to bring hydrogen producing algae to space but they have yet to fly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759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Block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G:\Engineering\CASIS\presentations\CASIS Presentation - Software Content\Functional Block - Chlorel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2136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04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Board: System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G:\Engineering\CASIS\presentations\CASIS Presentation - Software Content\Chlorella Storyboards\1-Systems Che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7620000" cy="527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90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Board: Light Cycle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G:\Engineering\CASIS\presentations\CASIS Presentation - Software Content\Chlorella Storyboards\2-Light 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210487"/>
            <a:ext cx="7810500" cy="541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48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Board: Agitation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G:\Engineering\CASIS\presentations\CASIS Presentation - Software Content\Chlorella Storyboards\3-Agitation 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97" y="1238252"/>
            <a:ext cx="7752603" cy="537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47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Board: Store Values</a:t>
            </a:r>
            <a:endParaRPr lang="en-US" dirty="0"/>
          </a:p>
        </p:txBody>
      </p:sp>
      <p:pic>
        <p:nvPicPr>
          <p:cNvPr id="17410" name="Picture 2" descr="G:\Engineering\CASIS\presentations\CASIS Presentation - Software Content\Chlorella Storyboards\4-Store Valu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7358621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35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and more…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7772400" cy="4800600"/>
          </a:xfrm>
        </p:spPr>
        <p:txBody>
          <a:bodyPr/>
          <a:lstStyle/>
          <a:p>
            <a:r>
              <a:rPr lang="en-US" sz="2800" dirty="0" smtClean="0"/>
              <a:t>We have just begun a school wide contest to design our mission shirt and mission patch.  </a:t>
            </a:r>
            <a:endParaRPr lang="en-US" sz="2800" dirty="0"/>
          </a:p>
          <a:p>
            <a:r>
              <a:rPr lang="en-US" sz="2800" dirty="0" smtClean="0"/>
              <a:t>We are also working with NREL to establish Bioreactors in our feeder schools to have them grow algae with us </a:t>
            </a:r>
          </a:p>
          <a:p>
            <a:r>
              <a:rPr lang="en-US" sz="2800" dirty="0" smtClean="0"/>
              <a:t>We plan to visit all of our feeder schools during the course of this year to present our experiment </a:t>
            </a:r>
            <a:r>
              <a:rPr lang="en-US" sz="2800" smtClean="0"/>
              <a:t>to </a:t>
            </a:r>
            <a:r>
              <a:rPr lang="en-US" sz="2800" smtClean="0"/>
              <a:t>their </a:t>
            </a:r>
            <a:r>
              <a:rPr lang="en-US" sz="2800" dirty="0" smtClean="0"/>
              <a:t>science and STEM classes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32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9600" i="1" dirty="0" smtClean="0"/>
              <a:t>Questions?</a:t>
            </a:r>
            <a:endParaRPr lang="en-US" sz="9600" i="1" dirty="0"/>
          </a:p>
        </p:txBody>
      </p:sp>
    </p:spTree>
    <p:extLst>
      <p:ext uri="{BB962C8B-B14F-4D97-AF65-F5344CB8AC3E}">
        <p14:creationId xmlns:p14="http://schemas.microsoft.com/office/powerpoint/2010/main" val="326504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Elements: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i="1" dirty="0" err="1" smtClean="0"/>
              <a:t>Chlamydomonas</a:t>
            </a:r>
            <a:r>
              <a:rPr lang="en-US" sz="3200" dirty="0" smtClean="0"/>
              <a:t> grown in sulfur rich,    </a:t>
            </a:r>
            <a:r>
              <a:rPr lang="en-US" sz="3200" dirty="0" err="1" smtClean="0"/>
              <a:t>Tris</a:t>
            </a:r>
            <a:r>
              <a:rPr lang="en-US" sz="3200" dirty="0" smtClean="0"/>
              <a:t>-acetate-phosphate </a:t>
            </a:r>
            <a:r>
              <a:rPr lang="en-US" sz="3200" dirty="0"/>
              <a:t>(TAP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Cells are then transferred to sulfur limited media: </a:t>
            </a:r>
            <a:r>
              <a:rPr lang="en-US" sz="3200" dirty="0" err="1" smtClean="0"/>
              <a:t>Tris</a:t>
            </a:r>
            <a:r>
              <a:rPr lang="en-US" sz="3200" dirty="0" smtClean="0"/>
              <a:t>-Acetate-Phosphate minus Sulfur (TAP-S)</a:t>
            </a:r>
          </a:p>
          <a:p>
            <a:r>
              <a:rPr lang="en-US" sz="3200" dirty="0" smtClean="0"/>
              <a:t>Hydrogen production by </a:t>
            </a:r>
            <a:r>
              <a:rPr lang="en-US" sz="3200" i="1" dirty="0" err="1" smtClean="0"/>
              <a:t>Chlamydomonas</a:t>
            </a:r>
            <a:r>
              <a:rPr lang="en-US" sz="3200" dirty="0" smtClean="0"/>
              <a:t> caused by the hydrogenase enzyme evolving hydrogen in anaerobic conditions</a:t>
            </a:r>
          </a:p>
          <a:p>
            <a:r>
              <a:rPr lang="en-US" sz="3200" dirty="0" smtClean="0"/>
              <a:t>Anaerobic environment established by allowing no headspace in bioreactor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93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Current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5029200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Four chambered bioreactor with varying concentrations of sulfur to delay onset of hydrogen production</a:t>
            </a:r>
          </a:p>
          <a:p>
            <a:r>
              <a:rPr lang="en-US" sz="3000" dirty="0" smtClean="0"/>
              <a:t>Each chamber connected to central gas collection chamber to allow                            hydrogen to diffuse out of                       solution</a:t>
            </a:r>
          </a:p>
          <a:p>
            <a:r>
              <a:rPr lang="en-US" sz="3000" dirty="0" smtClean="0"/>
              <a:t>Hydrogen detection tape                         used in central location to indicate                         when hydrogen has been                    produced</a:t>
            </a:r>
            <a:r>
              <a:rPr lang="en-US" sz="3200" dirty="0" smtClean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71875"/>
            <a:ext cx="24860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54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Experiments: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Magnesium Sulfate: testing varying concentrations of magnesium sulfate in TAP-S to delay hydrogen production predictably </a:t>
            </a:r>
          </a:p>
          <a:p>
            <a:r>
              <a:rPr lang="en-US" sz="2800" dirty="0" smtClean="0"/>
              <a:t>Pellet: testing the survivability of algae in “pellet form” (algae centrifuged from TAP and left for certain time)</a:t>
            </a:r>
          </a:p>
          <a:p>
            <a:r>
              <a:rPr lang="en-US" sz="2800" dirty="0" smtClean="0"/>
              <a:t>Effects of cold temperatures on the ability of </a:t>
            </a:r>
            <a:r>
              <a:rPr lang="en-US" sz="2800" i="1" dirty="0" err="1" smtClean="0"/>
              <a:t>Chlamydomonas</a:t>
            </a:r>
            <a:r>
              <a:rPr lang="en-US" sz="2800" dirty="0" smtClean="0"/>
              <a:t> to produce hydrogen</a:t>
            </a:r>
          </a:p>
          <a:p>
            <a:r>
              <a:rPr lang="en-US" sz="2800" dirty="0" smtClean="0"/>
              <a:t>Effects of headspace on hydrogen production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558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Inconclusive at this time</a:t>
            </a:r>
          </a:p>
          <a:p>
            <a:r>
              <a:rPr lang="en-US" sz="3200" dirty="0" smtClean="0"/>
              <a:t>We have only generated hydrogen on one occasion</a:t>
            </a:r>
          </a:p>
          <a:p>
            <a:r>
              <a:rPr lang="en-US" sz="3200" dirty="0" smtClean="0"/>
              <a:t>Modifications have yet to produce hydrogen </a:t>
            </a:r>
          </a:p>
          <a:p>
            <a:r>
              <a:rPr lang="en-US" sz="3200" dirty="0" smtClean="0"/>
              <a:t>Algae in pellet form has not produced hydrogen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3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0"/>
            <a:ext cx="7543800" cy="4267200"/>
          </a:xfrm>
        </p:spPr>
        <p:txBody>
          <a:bodyPr/>
          <a:lstStyle/>
          <a:p>
            <a:r>
              <a:rPr lang="en-US" sz="4400" dirty="0" err="1" smtClean="0"/>
              <a:t>Chlamydomonas</a:t>
            </a:r>
            <a:r>
              <a:rPr lang="en-US" sz="4400" dirty="0" smtClean="0"/>
              <a:t> </a:t>
            </a:r>
            <a:br>
              <a:rPr lang="en-US" sz="4400" dirty="0" smtClean="0"/>
            </a:br>
            <a:r>
              <a:rPr lang="en-US" sz="4400" dirty="0" smtClean="0"/>
              <a:t>Hardware</a:t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3600" dirty="0" smtClean="0"/>
              <a:t>Tyler Gilchrist</a:t>
            </a:r>
            <a:endParaRPr lang="en-US" sz="3600" dirty="0"/>
          </a:p>
        </p:txBody>
      </p:sp>
      <p:pic>
        <p:nvPicPr>
          <p:cNvPr id="7170" name="Picture 2" descr="C:\Users\Joshua\AppData\Local\Microsoft\Windows\Temporary Internet Files\Content.IE5\BDA6T8HZ\20141111_1133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7400"/>
            <a:ext cx="2871788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74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444</TotalTime>
  <Words>759</Words>
  <Application>Microsoft Office PowerPoint</Application>
  <PresentationFormat>On-screen Show (4:3)</PresentationFormat>
  <Paragraphs>113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Adjacency</vt:lpstr>
      <vt:lpstr>CASIS NDC Denver Pilot 2014 Chatfield’s Green Machine </vt:lpstr>
      <vt:lpstr>Two Experiments for the price of one!</vt:lpstr>
      <vt:lpstr>Chlamydomonas reinhardtii: Hydrogen Production  Paul Stanfel</vt:lpstr>
      <vt:lpstr>Research</vt:lpstr>
      <vt:lpstr>Key Elements: </vt:lpstr>
      <vt:lpstr>Our Current Design</vt:lpstr>
      <vt:lpstr>Current Experiments:</vt:lpstr>
      <vt:lpstr>Results</vt:lpstr>
      <vt:lpstr>Chlamydomonas  Hardware  Tyler Gilchrist</vt:lpstr>
      <vt:lpstr>Materials</vt:lpstr>
      <vt:lpstr>Support Rollers</vt:lpstr>
      <vt:lpstr>Motor Roller</vt:lpstr>
      <vt:lpstr>Design-Bio Reactor and Lid </vt:lpstr>
      <vt:lpstr>Inner Box</vt:lpstr>
      <vt:lpstr>Final Assembly</vt:lpstr>
      <vt:lpstr>Chlamydomonas  Software Group  Cory Baxes  Tim Stroup</vt:lpstr>
      <vt:lpstr>Chlamydomonas:  Conceptional Block Diagram</vt:lpstr>
      <vt:lpstr>Functional Block Diagram</vt:lpstr>
      <vt:lpstr>Story Board: System Check</vt:lpstr>
      <vt:lpstr>Story Board: Light Cycle</vt:lpstr>
      <vt:lpstr>Story Board: Agitation Cycle</vt:lpstr>
      <vt:lpstr>Story Board: Store Values</vt:lpstr>
      <vt:lpstr>Chlorella vulgaris: Lipid Production  Paul Stanfel</vt:lpstr>
      <vt:lpstr>Research </vt:lpstr>
      <vt:lpstr>Our Design</vt:lpstr>
      <vt:lpstr>Our Experiments</vt:lpstr>
      <vt:lpstr>Results</vt:lpstr>
      <vt:lpstr>Chlorella Hardware Trevor Schrepel</vt:lpstr>
      <vt:lpstr>Materials</vt:lpstr>
      <vt:lpstr>Design Overview</vt:lpstr>
      <vt:lpstr>General Design</vt:lpstr>
      <vt:lpstr>Bioreactor Design</vt:lpstr>
      <vt:lpstr>End Support Design</vt:lpstr>
      <vt:lpstr>Bioreactor Support Design</vt:lpstr>
      <vt:lpstr>Interior Box Design</vt:lpstr>
      <vt:lpstr>Motor Mount Roller Design</vt:lpstr>
      <vt:lpstr>General Roller Design</vt:lpstr>
      <vt:lpstr>Chlorella Software Group  Cory Baxes Tim Stroup</vt:lpstr>
      <vt:lpstr>Conceptual Block Diagram</vt:lpstr>
      <vt:lpstr>Functional Block Diagram</vt:lpstr>
      <vt:lpstr>Story Board: System Check</vt:lpstr>
      <vt:lpstr>Story Board: Light Cycle </vt:lpstr>
      <vt:lpstr>Story Board: Agitation Cycle</vt:lpstr>
      <vt:lpstr>Story Board: Store Values</vt:lpstr>
      <vt:lpstr>Outreach and more…</vt:lpstr>
      <vt:lpstr>PowerPoint Presentation</vt:lpstr>
    </vt:vector>
  </TitlesOfParts>
  <Company>Comcast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CASIS National Design Challenge</dc:title>
  <dc:creator>lstanfel</dc:creator>
  <cp:lastModifiedBy>User</cp:lastModifiedBy>
  <cp:revision>60</cp:revision>
  <cp:lastPrinted>2014-11-13T14:14:17Z</cp:lastPrinted>
  <dcterms:created xsi:type="dcterms:W3CDTF">2014-11-12T01:20:47Z</dcterms:created>
  <dcterms:modified xsi:type="dcterms:W3CDTF">2014-11-18T16:54:22Z</dcterms:modified>
</cp:coreProperties>
</file>